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sldIdLst>
    <p:sldId id="270" r:id="rId2"/>
    <p:sldId id="273" r:id="rId3"/>
    <p:sldId id="286" r:id="rId4"/>
    <p:sldId id="275" r:id="rId5"/>
    <p:sldId id="276" r:id="rId6"/>
    <p:sldId id="277" r:id="rId7"/>
    <p:sldId id="278" r:id="rId8"/>
    <p:sldId id="280" r:id="rId9"/>
    <p:sldId id="279" r:id="rId10"/>
    <p:sldId id="282" r:id="rId11"/>
    <p:sldId id="28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19" autoAdjust="0"/>
    <p:restoredTop sz="94660"/>
  </p:normalViewPr>
  <p:slideViewPr>
    <p:cSldViewPr snapToGrid="0">
      <p:cViewPr varScale="1">
        <p:scale>
          <a:sx n="85" d="100"/>
          <a:sy n="85" d="100"/>
        </p:scale>
        <p:origin x="7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d-ID"/>
              <a:t>Klik untuk mengedit gaya subjudul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83E4-9C08-4A34-8B35-2B0F3E171E4D}" type="datetimeFigureOut">
              <a:rPr lang="en-ID" smtClean="0"/>
              <a:t>09/09/2023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A638-ADE1-4F8C-B329-EABA9119898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93212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83E4-9C08-4A34-8B35-2B0F3E171E4D}" type="datetimeFigureOut">
              <a:rPr lang="en-ID" smtClean="0"/>
              <a:t>09/09/2023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A638-ADE1-4F8C-B329-EABA9119898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91432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83E4-9C08-4A34-8B35-2B0F3E171E4D}" type="datetimeFigureOut">
              <a:rPr lang="en-ID" smtClean="0"/>
              <a:t>09/09/2023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A638-ADE1-4F8C-B329-EABA9119898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46093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83E4-9C08-4A34-8B35-2B0F3E171E4D}" type="datetimeFigureOut">
              <a:rPr lang="en-ID" smtClean="0"/>
              <a:t>09/09/2023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A638-ADE1-4F8C-B329-EABA9119898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5840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83E4-9C08-4A34-8B35-2B0F3E171E4D}" type="datetimeFigureOut">
              <a:rPr lang="en-ID" smtClean="0"/>
              <a:t>09/09/2023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A638-ADE1-4F8C-B329-EABA9119898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34212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83E4-9C08-4A34-8B35-2B0F3E171E4D}" type="datetimeFigureOut">
              <a:rPr lang="en-ID" smtClean="0"/>
              <a:t>09/09/2023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A638-ADE1-4F8C-B329-EABA9119898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48160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83E4-9C08-4A34-8B35-2B0F3E171E4D}" type="datetimeFigureOut">
              <a:rPr lang="en-ID" smtClean="0"/>
              <a:t>09/09/2023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A638-ADE1-4F8C-B329-EABA9119898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63345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83E4-9C08-4A34-8B35-2B0F3E171E4D}" type="datetimeFigureOut">
              <a:rPr lang="en-ID" smtClean="0"/>
              <a:t>09/09/2023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A638-ADE1-4F8C-B329-EABA9119898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15758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83E4-9C08-4A34-8B35-2B0F3E171E4D}" type="datetimeFigureOut">
              <a:rPr lang="en-ID" smtClean="0"/>
              <a:t>09/09/2023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A638-ADE1-4F8C-B329-EABA9119898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50015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83E4-9C08-4A34-8B35-2B0F3E171E4D}" type="datetimeFigureOut">
              <a:rPr lang="en-ID" smtClean="0"/>
              <a:t>09/09/2023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A638-ADE1-4F8C-B329-EABA9119898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11872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83E4-9C08-4A34-8B35-2B0F3E171E4D}" type="datetimeFigureOut">
              <a:rPr lang="en-ID" smtClean="0"/>
              <a:t>09/09/2023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A638-ADE1-4F8C-B329-EABA9119898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41880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A83E4-9C08-4A34-8B35-2B0F3E171E4D}" type="datetimeFigureOut">
              <a:rPr lang="en-ID" smtClean="0"/>
              <a:t>09/09/2023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9A638-ADE1-4F8C-B329-EABA9119898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20674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ampungan Konten 3">
            <a:extLst>
              <a:ext uri="{FF2B5EF4-FFF2-40B4-BE49-F238E27FC236}">
                <a16:creationId xmlns:a16="http://schemas.microsoft.com/office/drawing/2014/main" id="{A82CC8C6-3DEF-29E9-3C1E-FA6E530969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921" y="1620837"/>
            <a:ext cx="5173251" cy="3931674"/>
          </a:xfrm>
          <a:prstGeom prst="rect">
            <a:avLst/>
          </a:prstGeom>
          <a:ln>
            <a:noFill/>
          </a:ln>
        </p:spPr>
      </p:pic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Kotak Teks 5">
            <a:extLst>
              <a:ext uri="{FF2B5EF4-FFF2-40B4-BE49-F238E27FC236}">
                <a16:creationId xmlns:a16="http://schemas.microsoft.com/office/drawing/2014/main" id="{A09C9A88-1322-0586-A371-882A761BCC42}"/>
              </a:ext>
            </a:extLst>
          </p:cNvPr>
          <p:cNvSpPr txBox="1"/>
          <p:nvPr/>
        </p:nvSpPr>
        <p:spPr>
          <a:xfrm>
            <a:off x="653143" y="498014"/>
            <a:ext cx="1116148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RAPAT DOSEN TETAP</a:t>
            </a:r>
            <a:endParaRPr kumimoji="0" lang="en-ID" sz="6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</a:endParaRPr>
          </a:p>
        </p:txBody>
      </p:sp>
      <p:sp>
        <p:nvSpPr>
          <p:cNvPr id="8" name="Kotak Teks 7">
            <a:extLst>
              <a:ext uri="{FF2B5EF4-FFF2-40B4-BE49-F238E27FC236}">
                <a16:creationId xmlns:a16="http://schemas.microsoft.com/office/drawing/2014/main" id="{DC3B6BDF-4697-F5DE-0D37-AD065A9EE1D3}"/>
              </a:ext>
            </a:extLst>
          </p:cNvPr>
          <p:cNvSpPr txBox="1"/>
          <p:nvPr/>
        </p:nvSpPr>
        <p:spPr>
          <a:xfrm>
            <a:off x="0" y="5806678"/>
            <a:ext cx="12192000" cy="7078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dirty="0" err="1">
                <a:solidFill>
                  <a:srgbClr val="002060"/>
                </a:solidFill>
                <a:latin typeface="Calibri" panose="020F0502020204030204"/>
              </a:rPr>
              <a:t>Sabtu</a:t>
            </a:r>
            <a:r>
              <a:rPr lang="en-US" sz="4000" b="1" kern="0" dirty="0">
                <a:solidFill>
                  <a:srgbClr val="002060"/>
                </a:solidFill>
                <a:latin typeface="Calibri" panose="020F0502020204030204"/>
              </a:rPr>
              <a:t>, 09 September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2023</a:t>
            </a:r>
            <a:endParaRPr kumimoji="0" lang="en-ID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579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Gambar 2">
            <a:extLst>
              <a:ext uri="{FF2B5EF4-FFF2-40B4-BE49-F238E27FC236}">
                <a16:creationId xmlns:a16="http://schemas.microsoft.com/office/drawing/2014/main" id="{DAD85715-9110-B1F6-337E-09A389524F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7285" y="0"/>
            <a:ext cx="1594630" cy="106115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Gambar 9">
            <a:extLst>
              <a:ext uri="{FF2B5EF4-FFF2-40B4-BE49-F238E27FC236}">
                <a16:creationId xmlns:a16="http://schemas.microsoft.com/office/drawing/2014/main" id="{2B34B2B4-137E-638B-D9B7-520CBAC9C7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091" y="94393"/>
            <a:ext cx="1100074" cy="836731"/>
          </a:xfrm>
          <a:prstGeom prst="rect">
            <a:avLst/>
          </a:prstGeom>
        </p:spPr>
      </p:pic>
      <p:sp>
        <p:nvSpPr>
          <p:cNvPr id="4" name="Kotak Teks 3">
            <a:extLst>
              <a:ext uri="{FF2B5EF4-FFF2-40B4-BE49-F238E27FC236}">
                <a16:creationId xmlns:a16="http://schemas.microsoft.com/office/drawing/2014/main" id="{BCDA9612-AC53-6EEF-E7CB-2BD60025252C}"/>
              </a:ext>
            </a:extLst>
          </p:cNvPr>
          <p:cNvSpPr txBox="1"/>
          <p:nvPr/>
        </p:nvSpPr>
        <p:spPr>
          <a:xfrm>
            <a:off x="226111" y="856357"/>
            <a:ext cx="11555804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buClr>
                <a:srgbClr val="000000"/>
              </a:buClr>
              <a:buSzPts val="1100"/>
              <a:tabLst>
                <a:tab pos="342900" algn="l"/>
                <a:tab pos="457200" algn="l"/>
                <a:tab pos="571500" algn="l"/>
                <a:tab pos="800100" algn="l"/>
                <a:tab pos="342900" algn="l"/>
                <a:tab pos="457200" algn="l"/>
                <a:tab pos="571500" algn="l"/>
                <a:tab pos="800100" algn="l"/>
              </a:tabLst>
            </a:pP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15.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Mengisi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Daftar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absensi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dosen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setiap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kali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menyelesaikan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perkuliahan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absensi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langsung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dikembalikan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sekretariat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UTPAS.</a:t>
            </a:r>
            <a:endParaRPr lang="en-ID" sz="3200" dirty="0">
              <a:solidFill>
                <a:srgbClr val="7030A0"/>
              </a:solidFill>
              <a:latin typeface="Arrus B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000000"/>
              </a:buClr>
              <a:buSzPts val="1100"/>
              <a:tabLst>
                <a:tab pos="342900" algn="l"/>
                <a:tab pos="457200" algn="l"/>
                <a:tab pos="571500" algn="l"/>
                <a:tab pos="800100" algn="l"/>
                <a:tab pos="342900" algn="l"/>
                <a:tab pos="457200" algn="l"/>
                <a:tab pos="571500" algn="l"/>
                <a:tab pos="800100" algn="l"/>
              </a:tabLst>
            </a:pP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16.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Dosen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memberi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laporan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akademik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mengenai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perkembangan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mahasiswa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khususnya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menjelang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UTS/UAS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hal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ID" sz="3200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+mj-lt"/>
              <a:buAutoNum type="alphaLcPeriod"/>
              <a:tabLst>
                <a:tab pos="571500" algn="l"/>
                <a:tab pos="800100" algn="l"/>
              </a:tabLst>
            </a:pP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Nama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mahasiswa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tercantum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DHMD.</a:t>
            </a:r>
            <a:endParaRPr lang="en-ID" sz="3200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Font typeface="+mj-lt"/>
              <a:buAutoNum type="alphaLcPeriod"/>
              <a:tabLst>
                <a:tab pos="571500" algn="l"/>
                <a:tab pos="800100" algn="l"/>
              </a:tabLst>
            </a:pP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Mahasiswa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absen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kali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berturut-turut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berturut-turut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3200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Font typeface="+mj-lt"/>
              <a:buAutoNum type="alphaLcPeriod"/>
              <a:tabLst>
                <a:tab pos="571500" algn="l"/>
                <a:tab pos="800100" algn="l"/>
              </a:tabLst>
            </a:pP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Mahasiswa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mematuhi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peraturan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tata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tertib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mahasiswa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3200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Font typeface="+mj-lt"/>
              <a:buAutoNum type="alphaLcPeriod"/>
              <a:tabLst>
                <a:tab pos="571500" algn="l"/>
                <a:tab pos="800100" algn="l"/>
              </a:tabLst>
            </a:pPr>
            <a:r>
              <a:rPr lang="en-ID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Mahasiswa</a:t>
            </a:r>
            <a:r>
              <a:rPr lang="en-ID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bekerja</a:t>
            </a:r>
            <a:r>
              <a:rPr lang="en-ID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mendapat</a:t>
            </a:r>
            <a:r>
              <a:rPr lang="en-ID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shift.</a:t>
            </a:r>
            <a:endParaRPr lang="en-ID" sz="3200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0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Gambar 2">
            <a:extLst>
              <a:ext uri="{FF2B5EF4-FFF2-40B4-BE49-F238E27FC236}">
                <a16:creationId xmlns:a16="http://schemas.microsoft.com/office/drawing/2014/main" id="{DAD85715-9110-B1F6-337E-09A389524F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4968" y="11290"/>
            <a:ext cx="2133357" cy="14196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Gambar 9">
            <a:extLst>
              <a:ext uri="{FF2B5EF4-FFF2-40B4-BE49-F238E27FC236}">
                <a16:creationId xmlns:a16="http://schemas.microsoft.com/office/drawing/2014/main" id="{2B34B2B4-137E-638B-D9B7-520CBAC9C7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48" y="125841"/>
            <a:ext cx="1436456" cy="1092587"/>
          </a:xfrm>
          <a:prstGeom prst="rect">
            <a:avLst/>
          </a:prstGeom>
        </p:spPr>
      </p:pic>
      <p:sp>
        <p:nvSpPr>
          <p:cNvPr id="4" name="Kotak Teks 3">
            <a:extLst>
              <a:ext uri="{FF2B5EF4-FFF2-40B4-BE49-F238E27FC236}">
                <a16:creationId xmlns:a16="http://schemas.microsoft.com/office/drawing/2014/main" id="{594B7281-4496-E4A0-F2E8-C194B6B62787}"/>
              </a:ext>
            </a:extLst>
          </p:cNvPr>
          <p:cNvSpPr txBox="1"/>
          <p:nvPr/>
        </p:nvSpPr>
        <p:spPr>
          <a:xfrm>
            <a:off x="412044" y="1837884"/>
            <a:ext cx="11367912" cy="24610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buClr>
                <a:srgbClr val="000000"/>
              </a:buClr>
              <a:buSzPts val="1100"/>
              <a:tabLst>
                <a:tab pos="342900" algn="l"/>
                <a:tab pos="457200" algn="l"/>
                <a:tab pos="571500" algn="l"/>
                <a:tab pos="800100" algn="l"/>
              </a:tabLst>
            </a:pPr>
            <a:r>
              <a:rPr lang="en-ID" sz="34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17. </a:t>
            </a:r>
            <a:r>
              <a:rPr lang="en-ID" sz="34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ID" sz="34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34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merokok</a:t>
            </a:r>
            <a:r>
              <a:rPr lang="en-ID" sz="34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34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selama</a:t>
            </a:r>
            <a:r>
              <a:rPr lang="en-ID" sz="34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34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ID" sz="34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34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ketika</a:t>
            </a:r>
            <a:r>
              <a:rPr lang="en-ID" sz="34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34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berada</a:t>
            </a:r>
            <a:r>
              <a:rPr lang="en-ID" sz="34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ID" sz="34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34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		</a:t>
            </a:r>
          </a:p>
          <a:p>
            <a:pPr lvl="0" algn="just">
              <a:lnSpc>
                <a:spcPct val="115000"/>
              </a:lnSpc>
              <a:buClr>
                <a:srgbClr val="000000"/>
              </a:buClr>
              <a:buSzPts val="1100"/>
              <a:tabLst>
                <a:tab pos="342900" algn="l"/>
                <a:tab pos="457200" algn="l"/>
                <a:tab pos="571500" algn="l"/>
                <a:tab pos="800100" algn="l"/>
              </a:tabLst>
            </a:pPr>
            <a:r>
              <a:rPr lang="en-ID" sz="34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ID" sz="34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ruangan</a:t>
            </a:r>
            <a:r>
              <a:rPr lang="en-ID" sz="34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ID" sz="34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gedung</a:t>
            </a:r>
            <a:r>
              <a:rPr lang="en-ID" sz="34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di </a:t>
            </a:r>
            <a:r>
              <a:rPr lang="en-ID" sz="34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luar</a:t>
            </a:r>
            <a:r>
              <a:rPr lang="en-ID" sz="34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34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gedung</a:t>
            </a:r>
            <a:r>
              <a:rPr lang="en-ID" sz="34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34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maupun</a:t>
            </a:r>
            <a:r>
              <a:rPr lang="en-ID" sz="34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34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lingkungan</a:t>
            </a:r>
            <a:r>
              <a:rPr lang="en-ID" sz="34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		</a:t>
            </a:r>
            <a:r>
              <a:rPr lang="en-ID" sz="34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kampus</a:t>
            </a:r>
            <a:r>
              <a:rPr lang="en-ID" sz="34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3400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Clr>
                <a:srgbClr val="000000"/>
              </a:buClr>
              <a:buSzPts val="1100"/>
              <a:tabLst>
                <a:tab pos="342900" algn="l"/>
                <a:tab pos="457200" algn="l"/>
                <a:tab pos="571500" algn="l"/>
                <a:tab pos="800100" algn="l"/>
              </a:tabLst>
            </a:pPr>
            <a:r>
              <a:rPr lang="en-US" sz="34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18. </a:t>
            </a:r>
            <a:r>
              <a:rPr lang="en-US" sz="34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4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idak</a:t>
            </a:r>
            <a:r>
              <a:rPr lang="en-US" sz="34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makan</a:t>
            </a:r>
            <a:r>
              <a:rPr lang="en-US" sz="34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34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ruangan</a:t>
            </a:r>
            <a:r>
              <a:rPr lang="en-US" sz="34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manapun</a:t>
            </a:r>
            <a:r>
              <a:rPr lang="en-US" sz="34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selain</a:t>
            </a:r>
            <a:r>
              <a:rPr lang="en-US" sz="34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34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kantin</a:t>
            </a:r>
            <a:r>
              <a:rPr lang="en-US" sz="34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3400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955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Kotak Teks 7">
            <a:extLst>
              <a:ext uri="{FF2B5EF4-FFF2-40B4-BE49-F238E27FC236}">
                <a16:creationId xmlns:a16="http://schemas.microsoft.com/office/drawing/2014/main" id="{DC3B6BDF-4697-F5DE-0D37-AD065A9EE1D3}"/>
              </a:ext>
            </a:extLst>
          </p:cNvPr>
          <p:cNvSpPr txBox="1"/>
          <p:nvPr/>
        </p:nvSpPr>
        <p:spPr>
          <a:xfrm>
            <a:off x="0" y="5806678"/>
            <a:ext cx="12192000" cy="7078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Gambar 9">
            <a:extLst>
              <a:ext uri="{FF2B5EF4-FFF2-40B4-BE49-F238E27FC236}">
                <a16:creationId xmlns:a16="http://schemas.microsoft.com/office/drawing/2014/main" id="{2B34B2B4-137E-638B-D9B7-520CBAC9C7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214" y="188736"/>
            <a:ext cx="2268132" cy="1725171"/>
          </a:xfrm>
          <a:prstGeom prst="rect">
            <a:avLst/>
          </a:prstGeom>
        </p:spPr>
      </p:pic>
      <p:sp>
        <p:nvSpPr>
          <p:cNvPr id="4" name="Kotak Teks 3">
            <a:extLst>
              <a:ext uri="{FF2B5EF4-FFF2-40B4-BE49-F238E27FC236}">
                <a16:creationId xmlns:a16="http://schemas.microsoft.com/office/drawing/2014/main" id="{95FFEA57-A21A-A98E-E5F2-226479538400}"/>
              </a:ext>
            </a:extLst>
          </p:cNvPr>
          <p:cNvSpPr txBox="1"/>
          <p:nvPr/>
        </p:nvSpPr>
        <p:spPr>
          <a:xfrm>
            <a:off x="258218" y="4550944"/>
            <a:ext cx="1167556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7030A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PERATURAN DAN TATA TERTIB DOSEN </a:t>
            </a:r>
            <a:endParaRPr lang="en-ID" sz="3600" b="1" dirty="0">
              <a:solidFill>
                <a:srgbClr val="7030A0"/>
              </a:solidFill>
              <a:effectLst/>
              <a:latin typeface="American Uncial MN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solidFill>
                  <a:srgbClr val="7030A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UNIVERSITAS UTPADAKA SWASTIKA</a:t>
            </a:r>
            <a:endParaRPr lang="en-ID" sz="3600" b="1" dirty="0">
              <a:solidFill>
                <a:srgbClr val="7030A0"/>
              </a:solidFill>
              <a:effectLst/>
              <a:latin typeface="American Uncial MN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Gambar 1">
            <a:extLst>
              <a:ext uri="{FF2B5EF4-FFF2-40B4-BE49-F238E27FC236}">
                <a16:creationId xmlns:a16="http://schemas.microsoft.com/office/drawing/2014/main" id="{5EDDFD35-FC86-B546-3996-BE8C3FEBDA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6087" y="166158"/>
            <a:ext cx="6602045" cy="43065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1474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Gambar 2">
            <a:extLst>
              <a:ext uri="{FF2B5EF4-FFF2-40B4-BE49-F238E27FC236}">
                <a16:creationId xmlns:a16="http://schemas.microsoft.com/office/drawing/2014/main" id="{DAD85715-9110-B1F6-337E-09A389524F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4968" y="11290"/>
            <a:ext cx="2133357" cy="14196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Gambar 9">
            <a:extLst>
              <a:ext uri="{FF2B5EF4-FFF2-40B4-BE49-F238E27FC236}">
                <a16:creationId xmlns:a16="http://schemas.microsoft.com/office/drawing/2014/main" id="{2B34B2B4-137E-638B-D9B7-520CBAC9C7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48" y="125841"/>
            <a:ext cx="1436456" cy="1092587"/>
          </a:xfrm>
          <a:prstGeom prst="rect">
            <a:avLst/>
          </a:prstGeom>
        </p:spPr>
      </p:pic>
      <p:sp>
        <p:nvSpPr>
          <p:cNvPr id="4" name="Kotak Teks 3">
            <a:extLst>
              <a:ext uri="{FF2B5EF4-FFF2-40B4-BE49-F238E27FC236}">
                <a16:creationId xmlns:a16="http://schemas.microsoft.com/office/drawing/2014/main" id="{130DB41A-9AFE-699B-1B84-72D1B296BF3E}"/>
              </a:ext>
            </a:extLst>
          </p:cNvPr>
          <p:cNvSpPr txBox="1"/>
          <p:nvPr/>
        </p:nvSpPr>
        <p:spPr>
          <a:xfrm>
            <a:off x="234214" y="1480837"/>
            <a:ext cx="11723572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000000"/>
              </a:buClr>
              <a:buSzPts val="1100"/>
            </a:pPr>
            <a:r>
              <a:rPr lang="es-ES" sz="3200" b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s-ES" sz="3200" b="1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Dosen</a:t>
            </a:r>
            <a:r>
              <a:rPr lang="es-ES" sz="3200" b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b="1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wajib</a:t>
            </a:r>
            <a:r>
              <a:rPr lang="es-ES" sz="3200" b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Clr>
                <a:srgbClr val="000000"/>
              </a:buClr>
              <a:buSzPts val="1100"/>
            </a:pP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Menyusun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membuat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Silabus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RPS 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mata 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kuliah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dan 	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wajib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menyerahkan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ke 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Kaprodi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/BAA, 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paling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lambat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minggu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setelah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perkulihan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pertama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dimulai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hard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sofhcopy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buClr>
                <a:srgbClr val="000000"/>
              </a:buClr>
              <a:buSzPts val="1100"/>
            </a:pP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Mengisi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laporan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perkulihan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SISFO 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Kampus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laporan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pengajaran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dan 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laporan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SISTER 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portofolio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JAD </a:t>
            </a:r>
          </a:p>
          <a:p>
            <a:pPr algn="just">
              <a:buClr>
                <a:srgbClr val="000000"/>
              </a:buClr>
              <a:buSzPts val="1100"/>
            </a:pP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Menyusun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Modul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Mata 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Kuliah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diajarkan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algn="just">
              <a:buClr>
                <a:srgbClr val="000000"/>
              </a:buClr>
              <a:buSzPts val="1100"/>
            </a:pP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	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Melaksanakan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pengajaran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berdasarkan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Silabus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RPS dan 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materi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pengajarannya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senantiasa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dikembangkan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berdasarkan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temuan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teoritik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empirik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4908150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Gambar 2">
            <a:extLst>
              <a:ext uri="{FF2B5EF4-FFF2-40B4-BE49-F238E27FC236}">
                <a16:creationId xmlns:a16="http://schemas.microsoft.com/office/drawing/2014/main" id="{DAD85715-9110-B1F6-337E-09A389524F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4968" y="11290"/>
            <a:ext cx="2133357" cy="14196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Gambar 9">
            <a:extLst>
              <a:ext uri="{FF2B5EF4-FFF2-40B4-BE49-F238E27FC236}">
                <a16:creationId xmlns:a16="http://schemas.microsoft.com/office/drawing/2014/main" id="{2B34B2B4-137E-638B-D9B7-520CBAC9C7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48" y="125841"/>
            <a:ext cx="1436456" cy="1092587"/>
          </a:xfrm>
          <a:prstGeom prst="rect">
            <a:avLst/>
          </a:prstGeom>
        </p:spPr>
      </p:pic>
      <p:sp>
        <p:nvSpPr>
          <p:cNvPr id="4" name="Kotak Teks 3">
            <a:extLst>
              <a:ext uri="{FF2B5EF4-FFF2-40B4-BE49-F238E27FC236}">
                <a16:creationId xmlns:a16="http://schemas.microsoft.com/office/drawing/2014/main" id="{130DB41A-9AFE-699B-1B84-72D1B296BF3E}"/>
              </a:ext>
            </a:extLst>
          </p:cNvPr>
          <p:cNvSpPr txBox="1"/>
          <p:nvPr/>
        </p:nvSpPr>
        <p:spPr>
          <a:xfrm>
            <a:off x="234214" y="1480837"/>
            <a:ext cx="11723572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buClr>
                <a:srgbClr val="000000"/>
              </a:buClr>
              <a:buSzPts val="1100"/>
            </a:pPr>
            <a:r>
              <a:rPr lang="es-E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	</a:t>
            </a:r>
            <a:r>
              <a:rPr lang="es-E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Hadir</a:t>
            </a:r>
            <a:r>
              <a:rPr lang="es-E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s-E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menit</a:t>
            </a:r>
            <a:r>
              <a:rPr lang="es-E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sebelum</a:t>
            </a:r>
            <a:r>
              <a:rPr lang="es-E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kelas</a:t>
            </a:r>
            <a:r>
              <a:rPr lang="es-E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perkulihan</a:t>
            </a:r>
            <a:r>
              <a:rPr lang="es-E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dimulai</a:t>
            </a:r>
            <a:r>
              <a:rPr lang="es-E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s-E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s-E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mempersiapkan</a:t>
            </a:r>
            <a:r>
              <a:rPr lang="es-E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keperluan</a:t>
            </a:r>
            <a:r>
              <a:rPr lang="es-E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mengajar</a:t>
            </a:r>
            <a:r>
              <a:rPr lang="es-E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bisa </a:t>
            </a:r>
            <a:r>
              <a:rPr lang="es-E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menunggu</a:t>
            </a:r>
            <a:r>
              <a:rPr lang="es-E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s-E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Ruang</a:t>
            </a:r>
            <a:r>
              <a:rPr lang="es-E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s-E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Dosen</a:t>
            </a:r>
            <a:r>
              <a:rPr lang="es-E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3200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000000"/>
              </a:buClr>
              <a:buSzPts val="1100"/>
            </a:pPr>
            <a:endParaRPr lang="es-ES" sz="3200" dirty="0">
              <a:solidFill>
                <a:srgbClr val="7030A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000000"/>
              </a:buClr>
              <a:buSzPts val="1100"/>
            </a:pPr>
            <a:r>
              <a:rPr lang="es-E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s-E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Melaksanakan</a:t>
            </a:r>
            <a:r>
              <a:rPr lang="es-E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proses</a:t>
            </a:r>
            <a:r>
              <a:rPr lang="es-E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belajar</a:t>
            </a:r>
            <a:r>
              <a:rPr lang="es-E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mengajar</a:t>
            </a:r>
            <a:r>
              <a:rPr lang="es-E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s-E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s-E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jadwal</a:t>
            </a:r>
            <a:r>
              <a:rPr lang="es-E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s-E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jam</a:t>
            </a:r>
            <a:r>
              <a:rPr lang="es-E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s-E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masuk</a:t>
            </a:r>
            <a:r>
              <a:rPr lang="es-E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s-E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jam</a:t>
            </a:r>
            <a:r>
              <a:rPr lang="es-E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selesai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jadwal</a:t>
            </a:r>
            <a:r>
              <a:rPr lang="es-E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yang </a:t>
            </a:r>
            <a:r>
              <a:rPr lang="es-E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telah</a:t>
            </a:r>
            <a:r>
              <a:rPr lang="es-E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ditentukan</a:t>
            </a:r>
            <a:r>
              <a:rPr lang="es-E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Clr>
                <a:srgbClr val="000000"/>
              </a:buClr>
              <a:buSzPts val="1100"/>
            </a:pPr>
            <a:endParaRPr lang="es-ES" sz="3200" dirty="0">
              <a:solidFill>
                <a:srgbClr val="7030A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000000"/>
              </a:buClr>
              <a:buSzPts val="1100"/>
            </a:pPr>
            <a:r>
              <a:rPr lang="es-E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ID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Dosen</a:t>
            </a:r>
            <a:r>
              <a:rPr lang="en-ID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wajib</a:t>
            </a:r>
            <a:r>
              <a:rPr lang="en-ID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berpakaian</a:t>
            </a:r>
            <a:r>
              <a:rPr lang="en-ID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rapi</a:t>
            </a:r>
            <a:r>
              <a:rPr lang="en-ID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sopan</a:t>
            </a:r>
            <a:r>
              <a:rPr lang="en-ID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ID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dosen</a:t>
            </a:r>
            <a:r>
              <a:rPr lang="en-ID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pria</a:t>
            </a:r>
            <a:r>
              <a:rPr lang="en-ID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wajib</a:t>
            </a:r>
            <a:r>
              <a:rPr lang="en-ID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ID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mengenakan</a:t>
            </a:r>
            <a:r>
              <a:rPr lang="en-ID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dasi</a:t>
            </a:r>
            <a:r>
              <a:rPr lang="en-ID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ID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ID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berpakaian</a:t>
            </a:r>
            <a:r>
              <a:rPr lang="en-ID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batik dan </a:t>
            </a:r>
            <a:r>
              <a:rPr lang="en-ID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ID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diperkenankan</a:t>
            </a:r>
            <a:r>
              <a:rPr lang="en-ID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ID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memakai</a:t>
            </a:r>
            <a:r>
              <a:rPr lang="en-ID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sandal, </a:t>
            </a:r>
            <a:r>
              <a:rPr lang="en-ID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kaos</a:t>
            </a:r>
            <a:r>
              <a:rPr lang="en-ID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celana</a:t>
            </a:r>
            <a:r>
              <a:rPr lang="en-ID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jeans.</a:t>
            </a:r>
            <a:endParaRPr lang="en-ID" sz="3200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351899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Gambar 2">
            <a:extLst>
              <a:ext uri="{FF2B5EF4-FFF2-40B4-BE49-F238E27FC236}">
                <a16:creationId xmlns:a16="http://schemas.microsoft.com/office/drawing/2014/main" id="{DAD85715-9110-B1F6-337E-09A389524F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4968" y="11290"/>
            <a:ext cx="2133357" cy="14196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Gambar 9">
            <a:extLst>
              <a:ext uri="{FF2B5EF4-FFF2-40B4-BE49-F238E27FC236}">
                <a16:creationId xmlns:a16="http://schemas.microsoft.com/office/drawing/2014/main" id="{2B34B2B4-137E-638B-D9B7-520CBAC9C7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48" y="125841"/>
            <a:ext cx="1436456" cy="1092587"/>
          </a:xfrm>
          <a:prstGeom prst="rect">
            <a:avLst/>
          </a:prstGeom>
        </p:spPr>
      </p:pic>
      <p:sp>
        <p:nvSpPr>
          <p:cNvPr id="4" name="Kotak Teks 3">
            <a:extLst>
              <a:ext uri="{FF2B5EF4-FFF2-40B4-BE49-F238E27FC236}">
                <a16:creationId xmlns:a16="http://schemas.microsoft.com/office/drawing/2014/main" id="{130DB41A-9AFE-699B-1B84-72D1B296BF3E}"/>
              </a:ext>
            </a:extLst>
          </p:cNvPr>
          <p:cNvSpPr txBox="1"/>
          <p:nvPr/>
        </p:nvSpPr>
        <p:spPr>
          <a:xfrm>
            <a:off x="344753" y="1311623"/>
            <a:ext cx="11723572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buClr>
                <a:srgbClr val="000000"/>
              </a:buClr>
              <a:buSzPts val="1100"/>
            </a:pPr>
            <a:r>
              <a:rPr lang="es-ES" sz="36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s-ES" sz="36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Melaksanakan</a:t>
            </a:r>
            <a:r>
              <a:rPr lang="es-ES" sz="36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6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perkuliahan</a:t>
            </a:r>
            <a:r>
              <a:rPr lang="es-ES" sz="36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6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sebanyak</a:t>
            </a:r>
            <a:r>
              <a:rPr lang="es-ES" sz="36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r>
              <a:rPr lang="es-ES" sz="36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</a:t>
            </a:r>
            <a:r>
              <a:rPr lang="es-ES" sz="36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6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pertemuan</a:t>
            </a:r>
            <a:r>
              <a:rPr lang="es-ES" sz="36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s-ES" sz="36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tatap</a:t>
            </a:r>
            <a:r>
              <a:rPr lang="es-ES" sz="36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6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muka</a:t>
            </a:r>
            <a:r>
              <a:rPr lang="es-ES" sz="36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6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s-ES" sz="36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6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s-ES" sz="36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6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semester</a:t>
            </a:r>
            <a:r>
              <a:rPr lang="es-ES" sz="36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UTS dan UAS (</a:t>
            </a:r>
            <a:r>
              <a:rPr lang="es-ES" sz="36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lihat</a:t>
            </a:r>
            <a:r>
              <a:rPr lang="es-ES" sz="36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s-ES" sz="36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pelaksanaan</a:t>
            </a:r>
            <a:r>
              <a:rPr lang="es-ES" sz="36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UTS dan UAS).</a:t>
            </a:r>
          </a:p>
          <a:p>
            <a:pPr lvl="0" algn="just">
              <a:buClr>
                <a:srgbClr val="000000"/>
              </a:buClr>
              <a:buSzPts val="1100"/>
            </a:pPr>
            <a:r>
              <a:rPr lang="es-ES" sz="36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s-ES" sz="36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Wajib</a:t>
            </a:r>
            <a:r>
              <a:rPr lang="es-ES" sz="36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6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Menyusun</a:t>
            </a:r>
            <a:r>
              <a:rPr lang="es-ES" sz="36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s-ES" sz="36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Menyerahkan</a:t>
            </a:r>
            <a:r>
              <a:rPr lang="es-ES" sz="36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6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Soal</a:t>
            </a:r>
            <a:r>
              <a:rPr lang="es-ES" sz="36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UTS/UAS </a:t>
            </a:r>
            <a:r>
              <a:rPr lang="es-ES" sz="36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Paling</a:t>
            </a:r>
            <a:r>
              <a:rPr lang="es-ES" sz="36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s-ES" sz="36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lambat</a:t>
            </a:r>
            <a:r>
              <a:rPr lang="es-ES" sz="36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s-ES" sz="36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Minggu</a:t>
            </a:r>
            <a:r>
              <a:rPr lang="es-ES" sz="36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6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sebelum</a:t>
            </a:r>
            <a:r>
              <a:rPr lang="es-ES" sz="36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6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Ujian</a:t>
            </a:r>
            <a:endParaRPr lang="es-ES" sz="3600" dirty="0">
              <a:solidFill>
                <a:srgbClr val="7030A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000000"/>
              </a:buClr>
              <a:buSzPts val="1100"/>
            </a:pPr>
            <a:r>
              <a:rPr lang="es-ES" sz="36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s-ES" sz="36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Wajib</a:t>
            </a:r>
            <a:r>
              <a:rPr lang="es-ES" sz="36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6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menyerahkan</a:t>
            </a:r>
            <a:r>
              <a:rPr lang="es-ES" sz="36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6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s-ES" sz="36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6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koreksian</a:t>
            </a:r>
            <a:r>
              <a:rPr lang="es-ES" sz="36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6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ujian</a:t>
            </a:r>
            <a:r>
              <a:rPr lang="es-ES" sz="36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UTS/UAS </a:t>
            </a:r>
            <a:r>
              <a:rPr lang="es-ES" sz="36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s-ES" sz="36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s-ES" sz="36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mahasiswa</a:t>
            </a:r>
            <a:endParaRPr lang="es-ES" sz="3600" dirty="0">
              <a:solidFill>
                <a:srgbClr val="7030A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000000"/>
              </a:buClr>
              <a:buSzPts val="1100"/>
            </a:pPr>
            <a:r>
              <a:rPr lang="en-US" sz="36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36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Melaksanakan</a:t>
            </a:r>
            <a:r>
              <a:rPr lang="en-US" sz="36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perkuliahan</a:t>
            </a:r>
            <a:r>
              <a:rPr lang="en-US" sz="36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sz="36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jadwal</a:t>
            </a:r>
            <a:r>
              <a:rPr lang="en-US" sz="36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3600" i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Perkuliahan</a:t>
            </a:r>
            <a:r>
              <a:rPr lang="en-US" sz="3600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 	</a:t>
            </a:r>
            <a:r>
              <a:rPr lang="en-US" sz="3600" i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dilaksanakan</a:t>
            </a:r>
            <a:r>
              <a:rPr lang="en-US" sz="3600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diluar</a:t>
            </a:r>
            <a:r>
              <a:rPr lang="en-US" sz="3600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jadwal</a:t>
            </a:r>
            <a:r>
              <a:rPr lang="en-US" sz="3600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3600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diberikan</a:t>
            </a:r>
            <a:r>
              <a:rPr lang="en-US" sz="3600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honorarium.</a:t>
            </a:r>
          </a:p>
          <a:p>
            <a:pPr marL="342900" lvl="0" indent="-342900" algn="just">
              <a:buClr>
                <a:srgbClr val="000000"/>
              </a:buClr>
              <a:buSzPts val="1100"/>
              <a:buFont typeface="+mj-lt"/>
              <a:buAutoNum type="arabicPeriod" startAt="4"/>
            </a:pPr>
            <a:endParaRPr lang="en-ID" sz="3600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5414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Gambar 2">
            <a:extLst>
              <a:ext uri="{FF2B5EF4-FFF2-40B4-BE49-F238E27FC236}">
                <a16:creationId xmlns:a16="http://schemas.microsoft.com/office/drawing/2014/main" id="{DAD85715-9110-B1F6-337E-09A389524F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4968" y="11290"/>
            <a:ext cx="2133357" cy="14196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Gambar 9">
            <a:extLst>
              <a:ext uri="{FF2B5EF4-FFF2-40B4-BE49-F238E27FC236}">
                <a16:creationId xmlns:a16="http://schemas.microsoft.com/office/drawing/2014/main" id="{2B34B2B4-137E-638B-D9B7-520CBAC9C7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48" y="125841"/>
            <a:ext cx="1436456" cy="1092587"/>
          </a:xfrm>
          <a:prstGeom prst="rect">
            <a:avLst/>
          </a:prstGeom>
        </p:spPr>
      </p:pic>
      <p:sp>
        <p:nvSpPr>
          <p:cNvPr id="4" name="Kotak Teks 3">
            <a:extLst>
              <a:ext uri="{FF2B5EF4-FFF2-40B4-BE49-F238E27FC236}">
                <a16:creationId xmlns:a16="http://schemas.microsoft.com/office/drawing/2014/main" id="{130DB41A-9AFE-699B-1B84-72D1B296BF3E}"/>
              </a:ext>
            </a:extLst>
          </p:cNvPr>
          <p:cNvSpPr txBox="1"/>
          <p:nvPr/>
        </p:nvSpPr>
        <p:spPr>
          <a:xfrm>
            <a:off x="234214" y="1381072"/>
            <a:ext cx="11723572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buClr>
                <a:srgbClr val="000000"/>
              </a:buClr>
              <a:buSzPts val="1100"/>
            </a:pP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Menandatangani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paraf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DHMD (Daftar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Hadir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Mahasiswa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	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Dosen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setiap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kali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pertemuan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DHMD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disediakan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oleh Bagian 	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Administrasi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id-ID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sekretariat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Setiap</a:t>
            </a:r>
            <a:r>
              <a:rPr lang="en-US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dosen</a:t>
            </a:r>
            <a:r>
              <a:rPr lang="en-US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kuliah</a:t>
            </a:r>
            <a:r>
              <a:rPr lang="en-US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mengambil</a:t>
            </a:r>
            <a:r>
              <a:rPr lang="en-US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DHMD dan 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mengembalikannya</a:t>
            </a:r>
            <a:r>
              <a:rPr lang="en-US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id-ID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sekretariat dan tidak dibawa pulang</a:t>
            </a:r>
            <a:r>
              <a:rPr lang="en-US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setelah</a:t>
            </a:r>
            <a:r>
              <a:rPr lang="en-US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perkuliahan</a:t>
            </a:r>
            <a:r>
              <a:rPr lang="en-US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selesai</a:t>
            </a:r>
            <a:r>
              <a:rPr lang="en-US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(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menyuruh</a:t>
            </a:r>
            <a:r>
              <a:rPr lang="en-US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mahasiswa</a:t>
            </a:r>
            <a:r>
              <a:rPr lang="en-US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mengambil</a:t>
            </a:r>
            <a:r>
              <a:rPr lang="en-US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	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mengembalikan</a:t>
            </a:r>
            <a:r>
              <a:rPr lang="en-US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DHMD).</a:t>
            </a:r>
            <a:endParaRPr lang="en-ID" sz="3200" b="1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000000"/>
              </a:buClr>
              <a:buSzPts val="1100"/>
            </a:pP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Pengisian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DHMD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oleh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dosen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awal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akhir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perkuliahan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memanggil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nama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mahasiswa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	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mengikuti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perkuliahan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ID" sz="3200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3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Gambar 2">
            <a:extLst>
              <a:ext uri="{FF2B5EF4-FFF2-40B4-BE49-F238E27FC236}">
                <a16:creationId xmlns:a16="http://schemas.microsoft.com/office/drawing/2014/main" id="{DAD85715-9110-B1F6-337E-09A389524F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4968" y="11290"/>
            <a:ext cx="2133357" cy="14196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Gambar 9">
            <a:extLst>
              <a:ext uri="{FF2B5EF4-FFF2-40B4-BE49-F238E27FC236}">
                <a16:creationId xmlns:a16="http://schemas.microsoft.com/office/drawing/2014/main" id="{2B34B2B4-137E-638B-D9B7-520CBAC9C7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48" y="125841"/>
            <a:ext cx="1436456" cy="1092587"/>
          </a:xfrm>
          <a:prstGeom prst="rect">
            <a:avLst/>
          </a:prstGeom>
        </p:spPr>
      </p:pic>
      <p:sp>
        <p:nvSpPr>
          <p:cNvPr id="5" name="Kotak Teks 4">
            <a:extLst>
              <a:ext uri="{FF2B5EF4-FFF2-40B4-BE49-F238E27FC236}">
                <a16:creationId xmlns:a16="http://schemas.microsoft.com/office/drawing/2014/main" id="{E7A8AD56-38EA-1A64-1653-BEA7463468EE}"/>
              </a:ext>
            </a:extLst>
          </p:cNvPr>
          <p:cNvSpPr txBox="1"/>
          <p:nvPr/>
        </p:nvSpPr>
        <p:spPr>
          <a:xfrm>
            <a:off x="259643" y="1595597"/>
            <a:ext cx="11402281" cy="49398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  <a:tabLst>
                <a:tab pos="1828800" algn="l"/>
                <a:tab pos="2171700" algn="l"/>
              </a:tabLst>
            </a:pPr>
            <a:r>
              <a:rPr lang="en-US" sz="35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35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tanda</a:t>
            </a:r>
            <a:r>
              <a:rPr lang="en-US" sz="35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5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“v“</a:t>
            </a:r>
            <a:r>
              <a:rPr lang="en-US" sz="35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pada yang </a:t>
            </a:r>
            <a:r>
              <a:rPr lang="en-US" sz="35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hadir</a:t>
            </a:r>
            <a:endParaRPr lang="en-ID" sz="3500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  <a:tabLst>
                <a:tab pos="1828800" algn="l"/>
                <a:tab pos="2171700" algn="l"/>
              </a:tabLst>
            </a:pPr>
            <a:r>
              <a:rPr lang="en-US" sz="35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35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tanda</a:t>
            </a:r>
            <a:r>
              <a:rPr lang="en-US" sz="35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5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“a”	</a:t>
            </a:r>
            <a:r>
              <a:rPr lang="en-US" sz="35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pada </a:t>
            </a:r>
            <a:r>
              <a:rPr lang="en-US" sz="35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mahasiswa</a:t>
            </a:r>
            <a:r>
              <a:rPr lang="en-US" sz="35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5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absen</a:t>
            </a:r>
            <a:endParaRPr lang="en-ID" sz="3500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  <a:tabLst>
                <a:tab pos="1828800" algn="l"/>
                <a:tab pos="2171700" algn="l"/>
              </a:tabLst>
            </a:pPr>
            <a:r>
              <a:rPr lang="en-US" sz="35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35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tanda</a:t>
            </a:r>
            <a:r>
              <a:rPr lang="en-US" sz="35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5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5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5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35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pada </a:t>
            </a:r>
            <a:r>
              <a:rPr lang="en-US" sz="35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mahasiswa</a:t>
            </a:r>
            <a:r>
              <a:rPr lang="en-US" sz="35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5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ijin</a:t>
            </a:r>
            <a:r>
              <a:rPr lang="en-US" sz="35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5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pemberian</a:t>
            </a:r>
            <a:r>
              <a:rPr lang="en-US" sz="35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ijin</a:t>
            </a:r>
            <a:r>
              <a:rPr lang="en-US" sz="35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US" sz="35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35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rekomendasi</a:t>
            </a:r>
            <a:r>
              <a:rPr lang="en-US" sz="35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35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sekretariat</a:t>
            </a:r>
            <a:r>
              <a:rPr lang="en-US" sz="35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ID" sz="3500" dirty="0">
              <a:solidFill>
                <a:srgbClr val="7030A0"/>
              </a:solidFill>
              <a:latin typeface="Arrus B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  <a:tabLst>
                <a:tab pos="1828800" algn="l"/>
                <a:tab pos="2171700" algn="l"/>
              </a:tabLst>
            </a:pPr>
            <a:r>
              <a:rPr lang="en-ID" sz="35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ID" sz="35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35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tanda</a:t>
            </a:r>
            <a:r>
              <a:rPr lang="en-ID" sz="35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D" sz="35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“s”	</a:t>
            </a:r>
            <a:r>
              <a:rPr lang="en-ID" sz="35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pada </a:t>
            </a:r>
            <a:r>
              <a:rPr lang="en-ID" sz="35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mahasiswa</a:t>
            </a:r>
            <a:r>
              <a:rPr lang="en-ID" sz="35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35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sakit</a:t>
            </a:r>
            <a:r>
              <a:rPr lang="en-ID" sz="35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ID" sz="35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pemberian</a:t>
            </a:r>
            <a:r>
              <a:rPr lang="en-ID" sz="35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35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sakit</a:t>
            </a:r>
            <a:r>
              <a:rPr lang="en-ID" sz="35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35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ID" sz="35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35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35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35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rekomendasi</a:t>
            </a:r>
            <a:r>
              <a:rPr lang="en-ID" sz="35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35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ID" sz="35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35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sekretariat</a:t>
            </a:r>
            <a:r>
              <a:rPr lang="en-ID" sz="35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ID" sz="3500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  <a:tabLst>
                <a:tab pos="1828800" algn="l"/>
                <a:tab pos="2171700" algn="l"/>
              </a:tabLst>
            </a:pPr>
            <a:r>
              <a:rPr lang="en-US" sz="35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35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tanda</a:t>
            </a:r>
            <a:r>
              <a:rPr lang="en-US" sz="35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5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“t”</a:t>
            </a:r>
            <a:r>
              <a:rPr lang="en-US" sz="35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pada </a:t>
            </a:r>
            <a:r>
              <a:rPr lang="en-US" sz="35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mahasiswa</a:t>
            </a:r>
            <a:r>
              <a:rPr lang="en-US" sz="35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5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masuk</a:t>
            </a:r>
            <a:r>
              <a:rPr lang="en-US" sz="35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terlambat</a:t>
            </a:r>
            <a:endParaRPr lang="en-ID" sz="3500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512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Gambar 2">
            <a:extLst>
              <a:ext uri="{FF2B5EF4-FFF2-40B4-BE49-F238E27FC236}">
                <a16:creationId xmlns:a16="http://schemas.microsoft.com/office/drawing/2014/main" id="{DAD85715-9110-B1F6-337E-09A389524F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4968" y="11290"/>
            <a:ext cx="2133357" cy="14196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Gambar 9">
            <a:extLst>
              <a:ext uri="{FF2B5EF4-FFF2-40B4-BE49-F238E27FC236}">
                <a16:creationId xmlns:a16="http://schemas.microsoft.com/office/drawing/2014/main" id="{2B34B2B4-137E-638B-D9B7-520CBAC9C7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48" y="125841"/>
            <a:ext cx="1436456" cy="1092587"/>
          </a:xfrm>
          <a:prstGeom prst="rect">
            <a:avLst/>
          </a:prstGeom>
        </p:spPr>
      </p:pic>
      <p:sp>
        <p:nvSpPr>
          <p:cNvPr id="4" name="Kotak Teks 3">
            <a:extLst>
              <a:ext uri="{FF2B5EF4-FFF2-40B4-BE49-F238E27FC236}">
                <a16:creationId xmlns:a16="http://schemas.microsoft.com/office/drawing/2014/main" id="{CCCD749C-DE51-002F-9B11-B73BDD6611A8}"/>
              </a:ext>
            </a:extLst>
          </p:cNvPr>
          <p:cNvSpPr txBox="1"/>
          <p:nvPr/>
        </p:nvSpPr>
        <p:spPr>
          <a:xfrm>
            <a:off x="375179" y="1768584"/>
            <a:ext cx="1120722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buClr>
                <a:srgbClr val="000000"/>
              </a:buClr>
              <a:buSzPts val="1100"/>
              <a:tabLst>
                <a:tab pos="342900" algn="l"/>
                <a:tab pos="457200" algn="l"/>
                <a:tab pos="571500" algn="l"/>
                <a:tab pos="800100" algn="l"/>
                <a:tab pos="1828800" algn="l"/>
                <a:tab pos="2171700" algn="l"/>
              </a:tabLst>
            </a:pPr>
            <a:r>
              <a:rPr lang="en-US" sz="36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en-US" sz="36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Dosen</a:t>
            </a:r>
            <a:r>
              <a:rPr lang="en-US" sz="36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36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boleh</a:t>
            </a:r>
            <a:r>
              <a:rPr lang="en-US" sz="36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mengubah</a:t>
            </a:r>
            <a:r>
              <a:rPr lang="en-US" sz="36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DHMD </a:t>
            </a:r>
            <a:r>
              <a:rPr lang="en-US" sz="36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tanpa</a:t>
            </a:r>
            <a:r>
              <a:rPr lang="en-US" sz="36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seijin</a:t>
            </a:r>
            <a:r>
              <a:rPr lang="en-US" sz="36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		</a:t>
            </a:r>
            <a:r>
              <a:rPr lang="en-US" sz="36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sz="36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administrasi</a:t>
            </a:r>
            <a:r>
              <a:rPr lang="en-US" sz="36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i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US" sz="3600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mahasiswa</a:t>
            </a:r>
            <a:r>
              <a:rPr lang="en-US" sz="3600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600" i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namanya</a:t>
            </a:r>
            <a:r>
              <a:rPr lang="en-US" sz="3600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3600" i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belum</a:t>
            </a:r>
            <a:r>
              <a:rPr lang="en-US" sz="3600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tercantum</a:t>
            </a:r>
            <a:r>
              <a:rPr lang="en-US" sz="3600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600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DHMD, </a:t>
            </a:r>
            <a:r>
              <a:rPr lang="en-US" sz="3600" i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diharuskan</a:t>
            </a:r>
            <a:r>
              <a:rPr lang="en-US" sz="3600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melapor</a:t>
            </a:r>
            <a:r>
              <a:rPr lang="en-US" sz="3600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3600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3600" i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sz="3600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administrasi</a:t>
            </a:r>
            <a:r>
              <a:rPr lang="en-US" sz="3600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US" sz="36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DHMD </a:t>
            </a:r>
            <a:r>
              <a:rPr lang="en-US" sz="36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US" sz="36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boleh</a:t>
            </a:r>
            <a:r>
              <a:rPr lang="en-US" sz="36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36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36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oleh </a:t>
            </a:r>
            <a:r>
              <a:rPr lang="en-US" sz="36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sz="36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administrasi</a:t>
            </a:r>
            <a:r>
              <a:rPr lang="en-US" sz="36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3600" dirty="0">
              <a:solidFill>
                <a:srgbClr val="7030A0"/>
              </a:solidFill>
              <a:effectLst/>
              <a:latin typeface="Arrus B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763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Gambar 2">
            <a:extLst>
              <a:ext uri="{FF2B5EF4-FFF2-40B4-BE49-F238E27FC236}">
                <a16:creationId xmlns:a16="http://schemas.microsoft.com/office/drawing/2014/main" id="{DAD85715-9110-B1F6-337E-09A389524F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4968" y="11290"/>
            <a:ext cx="2133357" cy="14196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Gambar 9">
            <a:extLst>
              <a:ext uri="{FF2B5EF4-FFF2-40B4-BE49-F238E27FC236}">
                <a16:creationId xmlns:a16="http://schemas.microsoft.com/office/drawing/2014/main" id="{2B34B2B4-137E-638B-D9B7-520CBAC9C7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48" y="125841"/>
            <a:ext cx="1436456" cy="1092587"/>
          </a:xfrm>
          <a:prstGeom prst="rect">
            <a:avLst/>
          </a:prstGeom>
        </p:spPr>
      </p:pic>
      <p:sp>
        <p:nvSpPr>
          <p:cNvPr id="4" name="Kotak Teks 3">
            <a:extLst>
              <a:ext uri="{FF2B5EF4-FFF2-40B4-BE49-F238E27FC236}">
                <a16:creationId xmlns:a16="http://schemas.microsoft.com/office/drawing/2014/main" id="{19D94AA9-87AC-3A11-E742-93D7A1CD16B1}"/>
              </a:ext>
            </a:extLst>
          </p:cNvPr>
          <p:cNvSpPr txBox="1"/>
          <p:nvPr/>
        </p:nvSpPr>
        <p:spPr>
          <a:xfrm>
            <a:off x="180622" y="1172367"/>
            <a:ext cx="11640723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buClr>
                <a:srgbClr val="000000"/>
              </a:buClr>
              <a:buSzPts val="1100"/>
              <a:tabLst>
                <a:tab pos="342900" algn="l"/>
                <a:tab pos="457200" algn="l"/>
                <a:tab pos="571500" algn="l"/>
                <a:tab pos="800100" algn="l"/>
                <a:tab pos="1828800" algn="l"/>
                <a:tab pos="2171700" algn="l"/>
              </a:tabLst>
            </a:pP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13.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mahasiswa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bekerja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mendapat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dispensasi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mengikuti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kuliah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rekomendasi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sekretariat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Keterlambatan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mengikuti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kuliah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diberi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batas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toleransi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menit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DHMD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diberi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tanda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20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t”,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lewat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batas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toleransi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ditetapkan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mahasiswa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diberi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tanda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“a”.</a:t>
            </a:r>
            <a:endParaRPr lang="en-ID" sz="3200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000000"/>
              </a:buClr>
              <a:buSzPts val="1100"/>
              <a:tabLst>
                <a:tab pos="342900" algn="l"/>
                <a:tab pos="457200" algn="l"/>
                <a:tab pos="571500" algn="l"/>
                <a:tab pos="800100" algn="l"/>
                <a:tab pos="1828800" algn="l"/>
                <a:tab pos="2171700" algn="l"/>
              </a:tabLst>
            </a:pPr>
            <a:r>
              <a:rPr lang="en-ID" sz="3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ID" sz="32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mahasiswa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bekerja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shift (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rekomendasi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sekretariat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mendapat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kartu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DHMD </a:t>
            </a:r>
            <a:r>
              <a:rPr lang="en-US" sz="3200" u="sng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khusus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administrasi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Dosen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menandatangani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kartu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DHMD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mahasiswa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selesai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mengikuti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kuliah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bersangkutan</a:t>
            </a:r>
            <a:r>
              <a:rPr lang="en-US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3200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790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Office">
  <a:themeElements>
    <a:clrScheme name="Tem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Sirkuit</Template>
  <TotalTime>410</TotalTime>
  <Words>660</Words>
  <Application>Microsoft Office PowerPoint</Application>
  <PresentationFormat>Layar Lebar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8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11</vt:i4>
      </vt:variant>
    </vt:vector>
  </HeadingPairs>
  <TitlesOfParts>
    <vt:vector size="20" baseType="lpstr">
      <vt:lpstr>American Uncial MN</vt:lpstr>
      <vt:lpstr>Arial</vt:lpstr>
      <vt:lpstr>Arrus BT</vt:lpstr>
      <vt:lpstr>Calibri</vt:lpstr>
      <vt:lpstr>Calibri Light</vt:lpstr>
      <vt:lpstr>Times New Roman</vt:lpstr>
      <vt:lpstr>Verdana</vt:lpstr>
      <vt:lpstr>Wingdings</vt:lpstr>
      <vt:lpstr>Tema Office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PENILIAN KINERJA  DOSEN TETAP  dan Dosen berprestasi</dc:title>
  <dc:creator>mflombogia@outlook.com</dc:creator>
  <cp:lastModifiedBy>mflombogia@outlook.com</cp:lastModifiedBy>
  <cp:revision>90</cp:revision>
  <cp:lastPrinted>2023-05-15T09:08:22Z</cp:lastPrinted>
  <dcterms:created xsi:type="dcterms:W3CDTF">2023-05-15T03:31:03Z</dcterms:created>
  <dcterms:modified xsi:type="dcterms:W3CDTF">2023-09-09T07:57:29Z</dcterms:modified>
</cp:coreProperties>
</file>